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9" r:id="rId3"/>
    <p:sldId id="258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1B8B0-7CF8-4238-A7CE-1EA2116C0253}" type="datetimeFigureOut">
              <a:rPr lang="en-US" smtClean="0"/>
              <a:t>4/12/2010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5B949-030D-4A9A-BD9F-48E9F6EF2D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5B949-030D-4A9A-BD9F-48E9F6EF2DC9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3396F-0E30-4D37-A4BA-D36ADEA8D97B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6927-5078-4D57-A173-D10CA72A39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3396F-0E30-4D37-A4BA-D36ADEA8D97B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6927-5078-4D57-A173-D10CA72A39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3396F-0E30-4D37-A4BA-D36ADEA8D97B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6927-5078-4D57-A173-D10CA72A39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3396F-0E30-4D37-A4BA-D36ADEA8D97B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6927-5078-4D57-A173-D10CA72A39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3396F-0E30-4D37-A4BA-D36ADEA8D97B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6927-5078-4D57-A173-D10CA72A39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3396F-0E30-4D37-A4BA-D36ADEA8D97B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6927-5078-4D57-A173-D10CA72A39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3396F-0E30-4D37-A4BA-D36ADEA8D97B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6927-5078-4D57-A173-D10CA72A39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3396F-0E30-4D37-A4BA-D36ADEA8D97B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6927-5078-4D57-A173-D10CA72A39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3396F-0E30-4D37-A4BA-D36ADEA8D97B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D146927-5078-4D57-A173-D10CA72A39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3396F-0E30-4D37-A4BA-D36ADEA8D97B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6927-5078-4D57-A173-D10CA72A39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3396F-0E30-4D37-A4BA-D36ADEA8D97B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6927-5078-4D57-A173-D10CA72A39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D3396F-0E30-4D37-A4BA-D36ADEA8D97B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146927-5078-4D57-A173-D10CA72A39E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Mediator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 Behavioral Pattern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</a:t>
            </a:r>
            <a:r>
              <a:rPr lang="en-US" dirty="0"/>
              <a:t>e</a:t>
            </a:r>
            <a:r>
              <a:rPr lang="en-US" dirty="0" smtClean="0"/>
              <a:t>nough right?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81200" y="2743200"/>
            <a:ext cx="12954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Object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10200" y="2667000"/>
            <a:ext cx="12954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Object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33800" y="4724400"/>
            <a:ext cx="13716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Object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743200" y="3429000"/>
            <a:ext cx="1676400" cy="16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4343400" y="3505200"/>
            <a:ext cx="167640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200400" y="3048000"/>
            <a:ext cx="259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Problem: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How about now?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2286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2438400"/>
            <a:ext cx="12192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Object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95600" y="2438400"/>
            <a:ext cx="1143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Object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2895600"/>
            <a:ext cx="114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71600" y="4495800"/>
            <a:ext cx="14478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Object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16200000" flipH="1">
            <a:off x="1181100" y="3771900"/>
            <a:ext cx="11430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2209800" y="3733800"/>
            <a:ext cx="10668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715000" y="2514600"/>
            <a:ext cx="13716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Object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96000" y="5715000"/>
            <a:ext cx="13716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Object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Connector 18"/>
          <p:cNvCxnSpPr>
            <a:endCxn id="16" idx="1"/>
          </p:cNvCxnSpPr>
          <p:nvPr/>
        </p:nvCxnSpPr>
        <p:spPr>
          <a:xfrm>
            <a:off x="3886200" y="2743200"/>
            <a:ext cx="18288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H="1">
            <a:off x="3467100" y="3390900"/>
            <a:ext cx="3048000" cy="2209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/>
          <p:nvPr/>
        </p:nvCxnSpPr>
        <p:spPr>
          <a:xfrm>
            <a:off x="1905000" y="3276600"/>
            <a:ext cx="4191000" cy="3200400"/>
          </a:xfrm>
          <a:prstGeom prst="bentConnector3">
            <a:avLst>
              <a:gd name="adj1" fmla="val 4304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/>
          <p:nvPr/>
        </p:nvCxnSpPr>
        <p:spPr>
          <a:xfrm rot="10800000" flipV="1">
            <a:off x="2743200" y="2971800"/>
            <a:ext cx="2895600" cy="213360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endCxn id="9" idx="3"/>
          </p:cNvCxnSpPr>
          <p:nvPr/>
        </p:nvCxnSpPr>
        <p:spPr>
          <a:xfrm rot="10800000">
            <a:off x="2819400" y="4991100"/>
            <a:ext cx="3276600" cy="1409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Encapsulates object-to-object communication.</a:t>
            </a:r>
          </a:p>
          <a:p>
            <a:r>
              <a:rPr lang="en-US" dirty="0" smtClean="0"/>
              <a:t>Handles the many-to-many relationship</a:t>
            </a:r>
          </a:p>
          <a:p>
            <a:r>
              <a:rPr lang="en-US" dirty="0" smtClean="0"/>
              <a:t>Keeps objects from knowing about each other</a:t>
            </a:r>
          </a:p>
          <a:p>
            <a:r>
              <a:rPr lang="en-US" dirty="0" smtClean="0"/>
              <a:t>Keeps things modular and simple</a:t>
            </a:r>
          </a:p>
          <a:p>
            <a:r>
              <a:rPr lang="en-US" dirty="0" smtClean="0"/>
              <a:t>Allows for the addition and subtraction of classes at any time in the development phase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Keeps the code pretty.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Better!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52600" y="2743200"/>
            <a:ext cx="1524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Object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62400" y="2057400"/>
            <a:ext cx="13716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Object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00200" y="4267200"/>
            <a:ext cx="1447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Object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53200" y="4191000"/>
            <a:ext cx="1447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Object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19800" y="2667000"/>
            <a:ext cx="1524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Object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962400" y="3657600"/>
            <a:ext cx="1905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Mediator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276600" y="3429000"/>
            <a:ext cx="7620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>
            <a:off x="4152900" y="3314700"/>
            <a:ext cx="7620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6" idx="3"/>
          </p:cNvCxnSpPr>
          <p:nvPr/>
        </p:nvCxnSpPr>
        <p:spPr>
          <a:xfrm flipV="1">
            <a:off x="3048000" y="4267200"/>
            <a:ext cx="9906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2"/>
            <a:endCxn id="9" idx="7"/>
          </p:cNvCxnSpPr>
          <p:nvPr/>
        </p:nvCxnSpPr>
        <p:spPr>
          <a:xfrm rot="5400000">
            <a:off x="6080055" y="3089765"/>
            <a:ext cx="210111" cy="11933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7" idx="1"/>
          </p:cNvCxnSpPr>
          <p:nvPr/>
        </p:nvCxnSpPr>
        <p:spPr>
          <a:xfrm rot="10800000">
            <a:off x="5715000" y="4343400"/>
            <a:ext cx="838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9" idx="1"/>
            <a:endCxn id="4" idx="3"/>
          </p:cNvCxnSpPr>
          <p:nvPr/>
        </p:nvCxnSpPr>
        <p:spPr>
          <a:xfrm rot="16200000" flipV="1">
            <a:off x="3463436" y="3013565"/>
            <a:ext cx="591111" cy="9647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9" idx="2"/>
          </p:cNvCxnSpPr>
          <p:nvPr/>
        </p:nvCxnSpPr>
        <p:spPr>
          <a:xfrm rot="10800000" flipV="1">
            <a:off x="3048000" y="4114800"/>
            <a:ext cx="9144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9" idx="0"/>
          </p:cNvCxnSpPr>
          <p:nvPr/>
        </p:nvCxnSpPr>
        <p:spPr>
          <a:xfrm rot="16200000" flipV="1">
            <a:off x="4553744" y="3296444"/>
            <a:ext cx="685006" cy="373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9" idx="7"/>
          </p:cNvCxnSpPr>
          <p:nvPr/>
        </p:nvCxnSpPr>
        <p:spPr>
          <a:xfrm rot="5400000" flipH="1" flipV="1">
            <a:off x="5546654" y="3318366"/>
            <a:ext cx="514911" cy="4313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9" idx="6"/>
          </p:cNvCxnSpPr>
          <p:nvPr/>
        </p:nvCxnSpPr>
        <p:spPr>
          <a:xfrm>
            <a:off x="5867400" y="4114800"/>
            <a:ext cx="6858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38200" y="5943600"/>
            <a:ext cx="7992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Now you can insert as many objects as you want without fear of breaking the code!</a:t>
            </a:r>
          </a:p>
          <a:p>
            <a:r>
              <a:rPr lang="en-US" dirty="0" smtClean="0"/>
              <a:t>Note the connections now have direction.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use: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Reusing an object over and over</a:t>
            </a:r>
          </a:p>
          <a:p>
            <a:endParaRPr lang="en-US" dirty="0" smtClean="0"/>
          </a:p>
          <a:p>
            <a:r>
              <a:rPr lang="en-US" dirty="0" smtClean="0"/>
              <a:t>When multiple objects are interacting in multiple ways with several different objects</a:t>
            </a:r>
          </a:p>
          <a:p>
            <a:endParaRPr lang="en-US" dirty="0" smtClean="0"/>
          </a:p>
          <a:p>
            <a:r>
              <a:rPr lang="en-US" dirty="0" smtClean="0"/>
              <a:t>When centralized control is desired</a:t>
            </a:r>
          </a:p>
          <a:p>
            <a:endParaRPr lang="en-US" dirty="0" smtClean="0"/>
          </a:p>
          <a:p>
            <a:r>
              <a:rPr lang="en-US" dirty="0" smtClean="0"/>
              <a:t>When simple objects need to communicate in complex ways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two main parts to a Mediator Pattern:</a:t>
            </a:r>
          </a:p>
          <a:p>
            <a:pPr lvl="1"/>
            <a:r>
              <a:rPr lang="en-US" dirty="0" smtClean="0"/>
              <a:t>Colleagues – The object(s) that are interacting with one another.</a:t>
            </a:r>
          </a:p>
          <a:p>
            <a:pPr lvl="1"/>
            <a:r>
              <a:rPr lang="en-US" dirty="0" smtClean="0"/>
              <a:t>Mediator – The object that will facilitate said interactions.</a:t>
            </a:r>
          </a:p>
          <a:p>
            <a:pPr lvl="2"/>
            <a:r>
              <a:rPr lang="en-US" dirty="0" smtClean="0"/>
              <a:t>There is only one mediator, but there are always two or more colleagues.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art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457200" y="-762000"/>
            <a:ext cx="9829800" cy="8915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and Cons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Pros:</a:t>
            </a:r>
          </a:p>
          <a:p>
            <a:pPr lvl="1"/>
            <a:r>
              <a:rPr lang="en-US" dirty="0" smtClean="0"/>
              <a:t>Facilitates decoupling, this allows for reuse</a:t>
            </a:r>
          </a:p>
          <a:p>
            <a:pPr lvl="1"/>
            <a:r>
              <a:rPr lang="en-US" dirty="0" smtClean="0"/>
              <a:t>Keeps communication simple, allowing for easier maintenance.</a:t>
            </a:r>
          </a:p>
          <a:p>
            <a:pPr lvl="1"/>
            <a:r>
              <a:rPr lang="en-US" dirty="0" smtClean="0"/>
              <a:t>Limits sub-classing and specialization, also allowing for reuse.</a:t>
            </a:r>
          </a:p>
          <a:p>
            <a:pPr lvl="1"/>
            <a:r>
              <a:rPr lang="en-US" dirty="0" smtClean="0"/>
              <a:t>Simplifies overall architecture by taking a many-to-many relationship to a one-to-many relationship.</a:t>
            </a:r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and Cons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Cons:</a:t>
            </a:r>
          </a:p>
          <a:p>
            <a:pPr lvl="1"/>
            <a:r>
              <a:rPr lang="en-US" dirty="0" smtClean="0"/>
              <a:t>As complexity is reduced in the colleagues, it increases in the mediator</a:t>
            </a:r>
          </a:p>
          <a:p>
            <a:pPr lvl="1"/>
            <a:r>
              <a:rPr lang="en-US" dirty="0" smtClean="0"/>
              <a:t>It’s difficult to keep the mediator from being an all controlling class</a:t>
            </a:r>
          </a:p>
          <a:p>
            <a:pPr lvl="2"/>
            <a:r>
              <a:rPr lang="en-US" dirty="0" smtClean="0"/>
              <a:t>It’s meant to facilitate, not control the data/logic flow.</a:t>
            </a:r>
            <a:endParaRPr lang="en-US" dirty="0" smtClean="0"/>
          </a:p>
          <a:p>
            <a:pPr lvl="1"/>
            <a:r>
              <a:rPr lang="en-US" dirty="0" smtClean="0"/>
              <a:t>On the flip side, limiting sub-classing and specialization can limit functionality of the project.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Similar, but Different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mediator pattern is similar to the observer class, but it facilitates communication between existing objects in their current state, it does not create observers.</a:t>
            </a:r>
          </a:p>
          <a:p>
            <a:r>
              <a:rPr lang="en-US" dirty="0" smtClean="0"/>
              <a:t>The mediator patter is also similar to the façade pattern, however there is a two way communication between the mediator class and the colleague classes.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Example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// The mediator class</a:t>
            </a:r>
          </a:p>
          <a:p>
            <a:r>
              <a:rPr lang="en-US" dirty="0" smtClean="0"/>
              <a:t>class Mediator {</a:t>
            </a:r>
          </a:p>
          <a:p>
            <a:pPr lvl="1"/>
            <a:r>
              <a:rPr lang="en-US" dirty="0" smtClean="0"/>
              <a:t>private </a:t>
            </a:r>
            <a:r>
              <a:rPr lang="en-US" dirty="0" err="1" smtClean="0"/>
              <a:t>int</a:t>
            </a:r>
            <a:r>
              <a:rPr lang="en-US" dirty="0" smtClean="0"/>
              <a:t> Number;</a:t>
            </a:r>
          </a:p>
          <a:p>
            <a:pPr lvl="1"/>
            <a:r>
              <a:rPr lang="en-US" dirty="0" smtClean="0"/>
              <a:t>public void store( </a:t>
            </a:r>
            <a:r>
              <a:rPr lang="en-US" dirty="0" err="1" smtClean="0"/>
              <a:t>int</a:t>
            </a:r>
            <a:r>
              <a:rPr lang="en-US" dirty="0" smtClean="0"/>
              <a:t> num )</a:t>
            </a:r>
          </a:p>
          <a:p>
            <a:pPr lvl="1"/>
            <a:r>
              <a:rPr lang="en-US" dirty="0" smtClean="0"/>
              <a:t>{</a:t>
            </a:r>
          </a:p>
          <a:p>
            <a:pPr lvl="2"/>
            <a:r>
              <a:rPr lang="en-US" dirty="0" smtClean="0"/>
              <a:t>// no room for another producer</a:t>
            </a:r>
          </a:p>
          <a:p>
            <a:pPr lvl="2"/>
            <a:r>
              <a:rPr lang="en-US" dirty="0" smtClean="0"/>
              <a:t>while (full == true)</a:t>
            </a:r>
          </a:p>
          <a:p>
            <a:pPr lvl="2"/>
            <a:r>
              <a:rPr lang="en-US" dirty="0" smtClean="0"/>
              <a:t>{</a:t>
            </a:r>
          </a:p>
          <a:p>
            <a:pPr lvl="3"/>
            <a:r>
              <a:rPr lang="en-US" dirty="0" smtClean="0"/>
              <a:t>wait();</a:t>
            </a:r>
          </a:p>
          <a:p>
            <a:pPr lvl="2"/>
            <a:r>
              <a:rPr lang="en-US" dirty="0" smtClean="0"/>
              <a:t>}</a:t>
            </a:r>
          </a:p>
          <a:p>
            <a:pPr lvl="2"/>
            <a:r>
              <a:rPr lang="en-US" dirty="0" smtClean="0"/>
              <a:t> // </a:t>
            </a:r>
            <a:r>
              <a:rPr lang="en-US" dirty="0" smtClean="0"/>
              <a:t>store the number</a:t>
            </a:r>
          </a:p>
          <a:p>
            <a:pPr lvl="2"/>
            <a:r>
              <a:rPr lang="en-US" dirty="0" smtClean="0"/>
              <a:t>Number = num;</a:t>
            </a:r>
          </a:p>
          <a:p>
            <a:pPr lvl="2"/>
            <a:r>
              <a:rPr lang="en-US" dirty="0" smtClean="0"/>
              <a:t>// </a:t>
            </a:r>
            <a:r>
              <a:rPr lang="en-US" dirty="0" smtClean="0"/>
              <a:t>notify the consumer @full</a:t>
            </a:r>
          </a:p>
          <a:p>
            <a:pPr lvl="2"/>
            <a:r>
              <a:rPr lang="en-US" dirty="0" err="1" smtClean="0"/>
              <a:t>notifyAll</a:t>
            </a:r>
            <a:r>
              <a:rPr lang="en-US" dirty="0" smtClean="0"/>
              <a:t>();</a:t>
            </a:r>
          </a:p>
          <a:p>
            <a:pPr lvl="1"/>
            <a:r>
              <a:rPr lang="en-US" dirty="0" smtClean="0"/>
              <a:t>}</a:t>
            </a:r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lvl="1"/>
            <a:r>
              <a:rPr lang="en-US" dirty="0" smtClean="0"/>
              <a:t>public </a:t>
            </a:r>
            <a:r>
              <a:rPr lang="en-US" dirty="0" err="1" smtClean="0"/>
              <a:t>int</a:t>
            </a:r>
            <a:r>
              <a:rPr lang="en-US" dirty="0" smtClean="0"/>
              <a:t> retrieve()</a:t>
            </a:r>
          </a:p>
          <a:p>
            <a:pPr lvl="1"/>
            <a:r>
              <a:rPr lang="en-US" dirty="0" smtClean="0"/>
              <a:t>{</a:t>
            </a:r>
          </a:p>
          <a:p>
            <a:pPr lvl="2"/>
            <a:r>
              <a:rPr lang="en-US" dirty="0" smtClean="0"/>
              <a:t>// </a:t>
            </a:r>
            <a:r>
              <a:rPr lang="en-US" dirty="0" smtClean="0"/>
              <a:t>no message to retrieve</a:t>
            </a:r>
          </a:p>
          <a:p>
            <a:pPr lvl="2"/>
            <a:r>
              <a:rPr lang="en-US" dirty="0" smtClean="0"/>
              <a:t>while (full == false)</a:t>
            </a:r>
          </a:p>
          <a:p>
            <a:pPr lvl="2"/>
            <a:r>
              <a:rPr lang="en-US" dirty="0" smtClean="0"/>
              <a:t>{</a:t>
            </a:r>
          </a:p>
          <a:p>
            <a:pPr lvl="3"/>
            <a:r>
              <a:rPr lang="en-US" dirty="0" smtClean="0"/>
              <a:t>wait();</a:t>
            </a:r>
          </a:p>
          <a:p>
            <a:pPr lvl="2"/>
            <a:r>
              <a:rPr lang="en-US" dirty="0" smtClean="0"/>
              <a:t>}</a:t>
            </a:r>
          </a:p>
          <a:p>
            <a:pPr lvl="2"/>
            <a:r>
              <a:rPr lang="en-US" dirty="0" smtClean="0"/>
              <a:t>full = false;</a:t>
            </a:r>
          </a:p>
          <a:p>
            <a:pPr lvl="2"/>
            <a:r>
              <a:rPr lang="en-US" dirty="0" smtClean="0"/>
              <a:t>// notify the producer @empty</a:t>
            </a:r>
          </a:p>
          <a:p>
            <a:pPr lvl="2"/>
            <a:r>
              <a:rPr lang="en-US" dirty="0" err="1" smtClean="0"/>
              <a:t>notifyAll</a:t>
            </a:r>
            <a:r>
              <a:rPr lang="en-US" dirty="0" smtClean="0"/>
              <a:t>();</a:t>
            </a:r>
          </a:p>
          <a:p>
            <a:pPr lvl="2"/>
            <a:r>
              <a:rPr lang="en-US" dirty="0" smtClean="0"/>
              <a:t>// return the number</a:t>
            </a:r>
          </a:p>
          <a:p>
            <a:pPr lvl="2"/>
            <a:r>
              <a:rPr lang="en-US" dirty="0" smtClean="0"/>
              <a:t>return number;</a:t>
            </a:r>
          </a:p>
          <a:p>
            <a:pPr lvl="1"/>
            <a:r>
              <a:rPr lang="en-US" dirty="0" smtClean="0"/>
              <a:t>}</a:t>
            </a:r>
          </a:p>
          <a:p>
            <a:r>
              <a:rPr lang="en-US" dirty="0" smtClean="0"/>
              <a:t>}// end class mediator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Producer Class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class Producer extends Thread</a:t>
            </a:r>
          </a:p>
          <a:p>
            <a:r>
              <a:rPr lang="en-US" dirty="0" smtClean="0"/>
              <a:t>{</a:t>
            </a:r>
          </a:p>
          <a:p>
            <a:pPr lvl="1"/>
            <a:r>
              <a:rPr lang="en-US" dirty="0" smtClean="0"/>
              <a:t>// Only contains a Mediator object, not a consumer object</a:t>
            </a:r>
          </a:p>
          <a:p>
            <a:pPr lvl="1"/>
            <a:r>
              <a:rPr lang="en-US" dirty="0" smtClean="0"/>
              <a:t>private Mediator med;</a:t>
            </a:r>
          </a:p>
          <a:p>
            <a:pPr lvl="1"/>
            <a:r>
              <a:rPr lang="en-US" dirty="0" smtClean="0"/>
              <a:t>private </a:t>
            </a:r>
            <a:r>
              <a:rPr lang="en-US" dirty="0" err="1" smtClean="0"/>
              <a:t>int</a:t>
            </a:r>
            <a:r>
              <a:rPr lang="en-US" dirty="0" smtClean="0"/>
              <a:t> number;</a:t>
            </a:r>
          </a:p>
          <a:p>
            <a:pPr lvl="1"/>
            <a:r>
              <a:rPr lang="en-US" dirty="0" smtClean="0"/>
              <a:t>// constructor</a:t>
            </a:r>
          </a:p>
          <a:p>
            <a:pPr lvl="1"/>
            <a:r>
              <a:rPr lang="en-US" dirty="0" smtClean="0"/>
              <a:t>public Producer( Mediator m )</a:t>
            </a:r>
          </a:p>
          <a:p>
            <a:pPr lvl="1"/>
            <a:r>
              <a:rPr lang="en-US" dirty="0" smtClean="0"/>
              <a:t>{</a:t>
            </a:r>
          </a:p>
          <a:p>
            <a:pPr lvl="2"/>
            <a:r>
              <a:rPr lang="en-US" dirty="0" smtClean="0"/>
              <a:t>med = m;</a:t>
            </a:r>
          </a:p>
          <a:p>
            <a:pPr lvl="2"/>
            <a:r>
              <a:rPr lang="en-US" dirty="0" smtClean="0"/>
              <a:t>// a unique producer each time</a:t>
            </a:r>
          </a:p>
          <a:p>
            <a:pPr lvl="1"/>
            <a:r>
              <a:rPr lang="en-US" dirty="0" smtClean="0"/>
              <a:t>number = number++;</a:t>
            </a:r>
          </a:p>
          <a:p>
            <a:pPr lvl="1"/>
            <a:r>
              <a:rPr lang="en-US" dirty="0" smtClean="0"/>
              <a:t>}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lvl="1"/>
            <a:r>
              <a:rPr lang="en-US" dirty="0" smtClean="0"/>
              <a:t>// produce</a:t>
            </a:r>
          </a:p>
          <a:p>
            <a:pPr lvl="1"/>
            <a:r>
              <a:rPr lang="en-US" dirty="0" smtClean="0"/>
              <a:t>public void driver()</a:t>
            </a:r>
          </a:p>
          <a:p>
            <a:pPr lvl="1"/>
            <a:r>
              <a:rPr lang="en-US" dirty="0" smtClean="0"/>
              <a:t>{</a:t>
            </a:r>
          </a:p>
          <a:p>
            <a:pPr lvl="2"/>
            <a:r>
              <a:rPr lang="en-US" dirty="0" smtClean="0"/>
              <a:t>while (true)</a:t>
            </a:r>
          </a:p>
          <a:p>
            <a:pPr lvl="2"/>
            <a:r>
              <a:rPr lang="en-US" dirty="0" smtClean="0"/>
              <a:t>{</a:t>
            </a:r>
          </a:p>
          <a:p>
            <a:pPr lvl="3"/>
            <a:r>
              <a:rPr lang="en-US" dirty="0" err="1" smtClean="0"/>
              <a:t>med.storeMessage</a:t>
            </a:r>
            <a:r>
              <a:rPr lang="en-US" dirty="0" smtClean="0"/>
              <a:t>( number );</a:t>
            </a:r>
          </a:p>
          <a:p>
            <a:pPr lvl="3"/>
            <a:r>
              <a:rPr lang="en-US" dirty="0" err="1" smtClean="0"/>
              <a:t>System.out.print</a:t>
            </a:r>
            <a:r>
              <a:rPr lang="en-US" dirty="0" smtClean="0"/>
              <a:t>( number + “\n” );</a:t>
            </a:r>
          </a:p>
          <a:p>
            <a:pPr lvl="2"/>
            <a:r>
              <a:rPr lang="en-US" dirty="0" smtClean="0"/>
              <a:t>}</a:t>
            </a:r>
          </a:p>
          <a:p>
            <a:pPr lvl="1"/>
            <a:r>
              <a:rPr lang="en-US" dirty="0" smtClean="0"/>
              <a:t>}</a:t>
            </a:r>
          </a:p>
          <a:p>
            <a:r>
              <a:rPr lang="en-US" dirty="0" smtClean="0"/>
              <a:t>}// end class producer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Consumer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class Consumer extends Thread</a:t>
            </a:r>
          </a:p>
          <a:p>
            <a:r>
              <a:rPr lang="en-US" dirty="0" smtClean="0"/>
              <a:t>{</a:t>
            </a:r>
          </a:p>
          <a:p>
            <a:pPr lvl="1"/>
            <a:r>
              <a:rPr lang="en-US" dirty="0" smtClean="0"/>
              <a:t>// only contains a mediator object</a:t>
            </a:r>
          </a:p>
          <a:p>
            <a:pPr lvl="1"/>
            <a:r>
              <a:rPr lang="en-US" dirty="0" smtClean="0"/>
              <a:t>private Mediator med;</a:t>
            </a:r>
          </a:p>
          <a:p>
            <a:pPr lvl="1"/>
            <a:r>
              <a:rPr lang="en-US" dirty="0" smtClean="0"/>
              <a:t>private </a:t>
            </a:r>
            <a:r>
              <a:rPr lang="en-US" dirty="0" err="1" smtClean="0"/>
              <a:t>int</a:t>
            </a:r>
            <a:r>
              <a:rPr lang="en-US" dirty="0" smtClean="0"/>
              <a:t> number;</a:t>
            </a:r>
          </a:p>
          <a:p>
            <a:pPr lvl="1"/>
            <a:r>
              <a:rPr lang="en-US" dirty="0" smtClean="0"/>
              <a:t>//constructor</a:t>
            </a:r>
          </a:p>
          <a:p>
            <a:pPr lvl="1"/>
            <a:r>
              <a:rPr lang="en-US" dirty="0" smtClean="0"/>
              <a:t>public Consumer( Mediator m 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{</a:t>
            </a:r>
            <a:endParaRPr lang="en-US" dirty="0" smtClean="0"/>
          </a:p>
          <a:p>
            <a:pPr lvl="2"/>
            <a:r>
              <a:rPr lang="en-US" dirty="0" smtClean="0"/>
              <a:t>med = m;</a:t>
            </a:r>
          </a:p>
          <a:p>
            <a:pPr lvl="2"/>
            <a:r>
              <a:rPr lang="en-US" dirty="0" smtClean="0"/>
              <a:t>number = number++;</a:t>
            </a:r>
          </a:p>
          <a:p>
            <a:pPr lvl="1"/>
            <a:r>
              <a:rPr lang="en-US" dirty="0" smtClean="0"/>
              <a:t>}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lvl="1"/>
            <a:r>
              <a:rPr lang="en-US" dirty="0" smtClean="0"/>
              <a:t>//consume</a:t>
            </a:r>
          </a:p>
          <a:p>
            <a:pPr lvl="1"/>
            <a:r>
              <a:rPr lang="en-US" dirty="0" smtClean="0"/>
              <a:t>public void driver()</a:t>
            </a:r>
          </a:p>
          <a:p>
            <a:pPr lvl="1"/>
            <a:r>
              <a:rPr lang="en-US" dirty="0" smtClean="0"/>
              <a:t>{</a:t>
            </a:r>
          </a:p>
          <a:p>
            <a:pPr lvl="2"/>
            <a:r>
              <a:rPr lang="en-US" dirty="0" smtClean="0"/>
              <a:t>while (true)</a:t>
            </a:r>
          </a:p>
          <a:p>
            <a:pPr lvl="2"/>
            <a:r>
              <a:rPr lang="en-US" dirty="0" smtClean="0"/>
              <a:t>{</a:t>
            </a:r>
          </a:p>
          <a:p>
            <a:pPr lvl="3"/>
            <a:r>
              <a:rPr lang="en-US" dirty="0" err="1" smtClean="0"/>
              <a:t>System.out.println</a:t>
            </a:r>
            <a:r>
              <a:rPr lang="en-US" dirty="0" smtClean="0"/>
              <a:t>(number);</a:t>
            </a:r>
          </a:p>
          <a:p>
            <a:pPr lvl="2"/>
            <a:r>
              <a:rPr lang="en-US" dirty="0" smtClean="0"/>
              <a:t>}</a:t>
            </a:r>
          </a:p>
          <a:p>
            <a:pPr lvl="1"/>
            <a:r>
              <a:rPr lang="en-US" dirty="0" smtClean="0"/>
              <a:t>}</a:t>
            </a:r>
          </a:p>
          <a:p>
            <a:r>
              <a:rPr lang="en-US" dirty="0" smtClean="0"/>
              <a:t>}//end class consumer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8153400" cy="4434840"/>
          </a:xfrm>
        </p:spPr>
        <p:txBody>
          <a:bodyPr/>
          <a:lstStyle/>
          <a:p>
            <a:r>
              <a:rPr lang="en-US" dirty="0" smtClean="0"/>
              <a:t>The two colleagues only communicate with the mediator. </a:t>
            </a:r>
          </a:p>
          <a:p>
            <a:r>
              <a:rPr lang="en-US" dirty="0" smtClean="0"/>
              <a:t>The mediator only controls the communication pathways, NOT the actual logic or control.</a:t>
            </a:r>
          </a:p>
          <a:p>
            <a:r>
              <a:rPr lang="en-US" dirty="0" smtClean="0"/>
              <a:t>The two classes only need to know what they should do, they do not need a sizeable knowledge of the program as a whole (or any other class but the mediator).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130</TotalTime>
  <Words>648</Words>
  <Application>Microsoft Office PowerPoint</Application>
  <PresentationFormat>On-screen Show (4:3)</PresentationFormat>
  <Paragraphs>138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Mediator</vt:lpstr>
      <vt:lpstr>Problem:</vt:lpstr>
      <vt:lpstr>Problem:</vt:lpstr>
      <vt:lpstr>What does it do?</vt:lpstr>
      <vt:lpstr>Solution:</vt:lpstr>
      <vt:lpstr>When to use:</vt:lpstr>
      <vt:lpstr>Key Parts</vt:lpstr>
      <vt:lpstr>Slide 8</vt:lpstr>
      <vt:lpstr>Pros and Cons</vt:lpstr>
      <vt:lpstr>Pros and Cons</vt:lpstr>
      <vt:lpstr>Similar, but Different</vt:lpstr>
      <vt:lpstr>Code Example </vt:lpstr>
      <vt:lpstr>Producer Class</vt:lpstr>
      <vt:lpstr>Consumer Class</vt:lpstr>
      <vt:lpstr>Code Example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Mediator</dc:title>
  <dc:creator>millerm</dc:creator>
  <cp:lastModifiedBy>millerm</cp:lastModifiedBy>
  <cp:revision>11</cp:revision>
  <dcterms:created xsi:type="dcterms:W3CDTF">2010-04-12T13:32:04Z</dcterms:created>
  <dcterms:modified xsi:type="dcterms:W3CDTF">2010-04-12T15:52:09Z</dcterms:modified>
</cp:coreProperties>
</file>